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
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thumbnail" Target="docProps/thumbnail.jpeg"/>
  <Relationship Id="rId3" Type="http://schemas.openxmlformats.org/package/2006/relationships/metadata/core-properties" Target="docProps/core.xml"/>
  <Relationship Id="rId4" Type="http://schemas.openxmlformats.org/officeDocument/2006/relationships/extended-properties" Target="docProps/app.xml"/>
  <Relationship Id="rId5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5" r:id="rId2"/>
    <p:sldId id="257" r:id="rId3"/>
    <p:sldId id="261" r:id="rId4"/>
    <p:sldId id="260" r:id="rId5"/>
    <p:sldId id="262" r:id="rId6"/>
    <p:sldId id="276" r:id="rId7"/>
    <p:sldId id="264" r:id="rId8"/>
    <p:sldId id="266" r:id="rId9"/>
    <p:sldId id="267" r:id="rId10"/>
    <p:sldId id="268" r:id="rId11"/>
    <p:sldId id="269" r:id="rId12"/>
    <p:sldId id="270" r:id="rId13"/>
    <p:sldId id="271" r:id="rId14"/>
    <p:sldId id="273" r:id="rId15"/>
    <p:sldId id="274" r:id="rId1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?>

<Relationships xmlns="http://schemas.openxmlformats.org/package/2006/relationships">
  <Relationship Id="rId1" Type="http://schemas.openxmlformats.org/officeDocument/2006/relationships/slideMaster" Target="slideMasters/slideMaster1.xml"/>
  <Relationship Id="rId10" Type="http://schemas.openxmlformats.org/officeDocument/2006/relationships/slide" Target="slides/slide9.xml"/>
  <Relationship Id="rId11" Type="http://schemas.openxmlformats.org/officeDocument/2006/relationships/slide" Target="slides/slide10.xml"/>
  <Relationship Id="rId12" Type="http://schemas.openxmlformats.org/officeDocument/2006/relationships/slide" Target="slides/slide11.xml"/>
  <Relationship Id="rId13" Type="http://schemas.openxmlformats.org/officeDocument/2006/relationships/slide" Target="slides/slide12.xml"/>
  <Relationship Id="rId14" Type="http://schemas.openxmlformats.org/officeDocument/2006/relationships/slide" Target="slides/slide13.xml"/>
  <Relationship Id="rId15" Type="http://schemas.openxmlformats.org/officeDocument/2006/relationships/slide" Target="slides/slide14.xml"/>
  <Relationship Id="rId16" Type="http://schemas.openxmlformats.org/officeDocument/2006/relationships/slide" Target="slides/slide15.xml"/>
  <Relationship Id="rId17" Type="http://schemas.openxmlformats.org/officeDocument/2006/relationships/presProps" Target="presProps.xml"/>
  <Relationship Id="rId18" Type="http://schemas.openxmlformats.org/officeDocument/2006/relationships/viewProps" Target="viewProps.xml"/>
  <Relationship Id="rId19" Type="http://schemas.openxmlformats.org/officeDocument/2006/relationships/theme" Target="theme/theme1.xml"/>
  <Relationship Id="rId2" Type="http://schemas.openxmlformats.org/officeDocument/2006/relationships/slide" Target="slides/slide1.xml"/>
  <Relationship Id="rId20" Type="http://schemas.openxmlformats.org/officeDocument/2006/relationships/tableStyles" Target="tableStyles.xml"/>
  <Relationship Id="rId3" Type="http://schemas.openxmlformats.org/officeDocument/2006/relationships/slide" Target="slides/slide2.xml"/>
  <Relationship Id="rId4" Type="http://schemas.openxmlformats.org/officeDocument/2006/relationships/slide" Target="slides/slide3.xml"/>
  <Relationship Id="rId5" Type="http://schemas.openxmlformats.org/officeDocument/2006/relationships/slide" Target="slides/slide4.xml"/>
  <Relationship Id="rId6" Type="http://schemas.openxmlformats.org/officeDocument/2006/relationships/slide" Target="slides/slide5.xml"/>
  <Relationship Id="rId7" Type="http://schemas.openxmlformats.org/officeDocument/2006/relationships/slide" Target="slides/slide6.xml"/>
  <Relationship Id="rId8" Type="http://schemas.openxmlformats.org/officeDocument/2006/relationships/slide" Target="slides/slide7.xml"/>
  <Relationship Id="rId9" Type="http://schemas.openxmlformats.org/officeDocument/2006/relationships/slide" Target="slides/slide8.xml"/>
</Relationships>

</file>

<file path=ppt/slideLayouts/_rels/slideLayout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5F3AC-E556-4A8A-A3F1-35D6EF2E00B6}" type="datetimeFigureOut">
              <a:rPr lang="es-ES" smtClean="0"/>
              <a:pPr/>
              <a:t>30/01/2015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08D2B07-73FB-4DCE-859B-FD6E40D9BEA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5F3AC-E556-4A8A-A3F1-35D6EF2E00B6}" type="datetimeFigureOut">
              <a:rPr lang="es-ES" smtClean="0"/>
              <a:pPr/>
              <a:t>30/01/2015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2B07-73FB-4DCE-859B-FD6E40D9BEA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5F3AC-E556-4A8A-A3F1-35D6EF2E00B6}" type="datetimeFigureOut">
              <a:rPr lang="es-ES" smtClean="0"/>
              <a:pPr/>
              <a:t>30/01/2015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2B07-73FB-4DCE-859B-FD6E40D9BEA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5F3AC-E556-4A8A-A3F1-35D6EF2E00B6}" type="datetimeFigureOut">
              <a:rPr lang="es-ES" smtClean="0"/>
              <a:pPr/>
              <a:t>30/01/2015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2B07-73FB-4DCE-859B-FD6E40D9BEA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5F3AC-E556-4A8A-A3F1-35D6EF2E00B6}" type="datetimeFigureOut">
              <a:rPr lang="es-ES" smtClean="0"/>
              <a:pPr/>
              <a:t>30/01/2015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08D2B07-73FB-4DCE-859B-FD6E40D9BEA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5F3AC-E556-4A8A-A3F1-35D6EF2E00B6}" type="datetimeFigureOut">
              <a:rPr lang="es-ES" smtClean="0"/>
              <a:pPr/>
              <a:t>30/01/2015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2B07-73FB-4DCE-859B-FD6E40D9BEA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5F3AC-E556-4A8A-A3F1-35D6EF2E00B6}" type="datetimeFigureOut">
              <a:rPr lang="es-ES" smtClean="0"/>
              <a:pPr/>
              <a:t>30/01/2015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2B07-73FB-4DCE-859B-FD6E40D9BEA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5F3AC-E556-4A8A-A3F1-35D6EF2E00B6}" type="datetimeFigureOut">
              <a:rPr lang="es-ES" smtClean="0"/>
              <a:pPr/>
              <a:t>30/01/2015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2B07-73FB-4DCE-859B-FD6E40D9BEA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5F3AC-E556-4A8A-A3F1-35D6EF2E00B6}" type="datetimeFigureOut">
              <a:rPr lang="es-ES" smtClean="0"/>
              <a:pPr/>
              <a:t>30/01/2015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2B07-73FB-4DCE-859B-FD6E40D9BEA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5F3AC-E556-4A8A-A3F1-35D6EF2E00B6}" type="datetimeFigureOut">
              <a:rPr lang="es-ES" smtClean="0"/>
              <a:pPr/>
              <a:t>30/01/2015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2B07-73FB-4DCE-859B-FD6E40D9BEA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5F3AC-E556-4A8A-A3F1-35D6EF2E00B6}" type="datetimeFigureOut">
              <a:rPr lang="es-ES" smtClean="0"/>
              <a:pPr/>
              <a:t>30/01/2015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08D2B07-73FB-4DCE-859B-FD6E40D9BEA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theme" Target="../theme/theme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995F3AC-E556-4A8A-A3F1-35D6EF2E00B6}" type="datetimeFigureOut">
              <a:rPr lang="es-ES" smtClean="0"/>
              <a:pPr/>
              <a:t>30/01/2015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08D2B07-73FB-4DCE-859B-FD6E40D9BEA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2.jpeg"/>
  <Relationship Id="rId3" Type="http://schemas.openxmlformats.org/officeDocument/2006/relationships/image" Target="../media/image3.wmf"/>
  <Relationship Id="rId4" Type="http://schemas.openxmlformats.org/officeDocument/2006/relationships/image" Target="../media/image4.wmf"/>
  <Relationship Id="rId5" Type="http://schemas.openxmlformats.org/officeDocument/2006/relationships/image" Target="../media/image5.png"/>
</Relationships>

</file>

<file path=ppt/slides/_rels/slide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Lleida, 28 de enero de 2015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PAC 2015 - 2020</a:t>
            </a:r>
            <a:endParaRPr lang="es-E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 smtClean="0"/>
              <a:t>Pago verde</a:t>
            </a:r>
            <a:endParaRPr lang="es-ES" b="1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>
                <a:latin typeface="Cambria" pitchFamily="18" charset="0"/>
              </a:rPr>
              <a:t>Su importe es proporcional al pago básico; se corresponde con algo más de la mitad del pago básico de cada beneficiario.</a:t>
            </a:r>
          </a:p>
          <a:p>
            <a:r>
              <a:rPr lang="es-ES" dirty="0" smtClean="0">
                <a:latin typeface="Cambria" pitchFamily="18" charset="0"/>
              </a:rPr>
              <a:t>Reglas básicas:</a:t>
            </a:r>
          </a:p>
          <a:p>
            <a:pPr lvl="1"/>
            <a:r>
              <a:rPr lang="es-ES" dirty="0" smtClean="0">
                <a:latin typeface="Cambria" pitchFamily="18" charset="0"/>
              </a:rPr>
              <a:t>Diversificación: 2 &amp; 3 cultivos, a partir de 15 &amp; 30 ha, el principal no más del 75 %; los dos principales no más del 95 %. </a:t>
            </a:r>
          </a:p>
          <a:p>
            <a:pPr lvl="1"/>
            <a:r>
              <a:rPr lang="es-ES" dirty="0" smtClean="0">
                <a:latin typeface="Cambria" pitchFamily="18" charset="0"/>
              </a:rPr>
              <a:t>Superficie de interés ecológico (SIE): 5 % de barbecho (1/1) o de leguminosas fijadoras de N (1/0,7), a partir de 15 ha de tierras de cultivo.</a:t>
            </a:r>
          </a:p>
          <a:p>
            <a:pPr lvl="1"/>
            <a:r>
              <a:rPr lang="es-ES" dirty="0" smtClean="0">
                <a:latin typeface="Cambria" pitchFamily="18" charset="0"/>
              </a:rPr>
              <a:t>Conviene recordar: cultivos diferentes; barbecho y leguminosas válidos para diversificación y SIE.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 smtClean="0"/>
              <a:t>Ayudas acopladas</a:t>
            </a:r>
            <a:endParaRPr lang="es-ES" b="1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>
                <a:latin typeface="Cambria" pitchFamily="18" charset="0"/>
              </a:rPr>
              <a:t>Son ayudas </a:t>
            </a:r>
            <a:r>
              <a:rPr lang="es-ES" b="1" dirty="0" smtClean="0">
                <a:latin typeface="Cambria" pitchFamily="18" charset="0"/>
              </a:rPr>
              <a:t>vinculadas a la producción </a:t>
            </a:r>
            <a:r>
              <a:rPr lang="es-ES" dirty="0" smtClean="0">
                <a:latin typeface="Cambria" pitchFamily="18" charset="0"/>
              </a:rPr>
              <a:t>mediante el mantenimiento de censos ganaderos o el cultivo de ciertos productos.</a:t>
            </a:r>
          </a:p>
          <a:p>
            <a:r>
              <a:rPr lang="es-ES" dirty="0" smtClean="0">
                <a:latin typeface="Cambria" pitchFamily="18" charset="0"/>
              </a:rPr>
              <a:t>Suponen el </a:t>
            </a:r>
            <a:r>
              <a:rPr lang="es-ES" b="1" dirty="0" smtClean="0">
                <a:latin typeface="Cambria" pitchFamily="18" charset="0"/>
              </a:rPr>
              <a:t>12 % del total </a:t>
            </a:r>
            <a:r>
              <a:rPr lang="es-ES" dirty="0" smtClean="0">
                <a:latin typeface="Cambria" pitchFamily="18" charset="0"/>
              </a:rPr>
              <a:t>de importes asignados a España.</a:t>
            </a:r>
          </a:p>
          <a:p>
            <a:r>
              <a:rPr lang="es-ES" dirty="0" smtClean="0">
                <a:latin typeface="Cambria" pitchFamily="18" charset="0"/>
              </a:rPr>
              <a:t>Orientadas en especial hacia la </a:t>
            </a:r>
            <a:r>
              <a:rPr lang="es-ES" b="1" dirty="0" smtClean="0">
                <a:latin typeface="Cambria" pitchFamily="18" charset="0"/>
              </a:rPr>
              <a:t>ganadería</a:t>
            </a:r>
            <a:r>
              <a:rPr lang="es-ES" dirty="0" smtClean="0">
                <a:latin typeface="Cambria" pitchFamily="18" charset="0"/>
              </a:rPr>
              <a:t>, por ser los sectores ganaderos los más afectados por la Reforma.</a:t>
            </a:r>
          </a:p>
          <a:p>
            <a:r>
              <a:rPr lang="es-ES" dirty="0" smtClean="0">
                <a:latin typeface="Cambria" pitchFamily="18" charset="0"/>
              </a:rPr>
              <a:t>Se mantienen los sectores y el presupuesto decido en la Conferencia Sectorial de enero de 2014.</a:t>
            </a:r>
          </a:p>
          <a:p>
            <a:r>
              <a:rPr lang="es-ES" dirty="0" smtClean="0">
                <a:latin typeface="Cambria" pitchFamily="18" charset="0"/>
              </a:rPr>
              <a:t>Se modificará el cálculo de la ayuda a los ganaderos con derechos especiales y a las leguminosas de calidad; en el resto, se introducirán modificaciones técnicas para ajustarlas a las directrices de la Comisión.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 smtClean="0"/>
              <a:t>Ayudas acopladas</a:t>
            </a:r>
            <a:endParaRPr lang="es-ES" b="1" u="sng" dirty="0"/>
          </a:p>
        </p:txBody>
      </p:sp>
      <p:graphicFrame>
        <p:nvGraphicFramePr>
          <p:cNvPr id="5" name="3 Marcador de contenido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575592065"/>
              </p:ext>
            </p:extLst>
          </p:nvPr>
        </p:nvGraphicFramePr>
        <p:xfrm>
          <a:off x="1403648" y="1700808"/>
          <a:ext cx="6553472" cy="37900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96976"/>
                <a:gridCol w="3856496"/>
              </a:tblGrid>
              <a:tr h="449495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Light" pitchFamily="34" charset="0"/>
                        </a:rPr>
                        <a:t>SECTOR</a:t>
                      </a:r>
                      <a:endParaRPr lang="es-ES" sz="1400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  <a:effectLst/>
                        <a:latin typeface="Calibri Light" pitchFamily="34" charset="0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Light" pitchFamily="34" charset="0"/>
                        </a:rPr>
                        <a:t>IMPORTES PAGOS ACOPLADOS (miles €)</a:t>
                      </a:r>
                      <a:endParaRPr lang="es-ES" sz="1400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  <a:effectLst/>
                        <a:latin typeface="Calibri Light" pitchFamily="34" charset="0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F9933"/>
                    </a:solidFill>
                  </a:tcPr>
                </a:tc>
              </a:tr>
              <a:tr h="269697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Light" pitchFamily="34" charset="0"/>
                        </a:rPr>
                        <a:t>Vacuno de engorde</a:t>
                      </a:r>
                      <a:endParaRPr lang="es-ES" sz="1400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  <a:effectLst/>
                        <a:latin typeface="Calibri Light" pitchFamily="34" charset="0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rgbClr val="DECE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Calibri Light" pitchFamily="34" charset="0"/>
                        </a:rPr>
                        <a:t>40.127</a:t>
                      </a:r>
                      <a:endParaRPr lang="es-ES" sz="1400" dirty="0">
                        <a:effectLst/>
                        <a:latin typeface="Calibri Light" pitchFamily="34" charset="0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69697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Light" pitchFamily="34" charset="0"/>
                        </a:rPr>
                        <a:t>Nodriza</a:t>
                      </a:r>
                      <a:endParaRPr lang="es-ES" sz="1400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  <a:effectLst/>
                        <a:latin typeface="Calibri Light" pitchFamily="34" charset="0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rgbClr val="DECE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Calibri Light" pitchFamily="34" charset="0"/>
                        </a:rPr>
                        <a:t>187.745</a:t>
                      </a:r>
                      <a:endParaRPr lang="es-ES" sz="1400" dirty="0">
                        <a:effectLst/>
                        <a:latin typeface="Calibri Light" pitchFamily="34" charset="0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69697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Light" pitchFamily="34" charset="0"/>
                        </a:rPr>
                        <a:t>Ovino</a:t>
                      </a:r>
                      <a:endParaRPr lang="es-ES" sz="1400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  <a:effectLst/>
                        <a:latin typeface="Calibri Light" pitchFamily="34" charset="0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rgbClr val="DECE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Calibri Light" pitchFamily="34" charset="0"/>
                        </a:rPr>
                        <a:t>154.892</a:t>
                      </a:r>
                      <a:endParaRPr lang="es-ES" sz="1400" dirty="0">
                        <a:effectLst/>
                        <a:latin typeface="Calibri Light" pitchFamily="34" charset="0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69697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Light" pitchFamily="34" charset="0"/>
                        </a:rPr>
                        <a:t>Caprino</a:t>
                      </a:r>
                      <a:endParaRPr lang="es-ES" sz="1400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  <a:effectLst/>
                        <a:latin typeface="Calibri Light" pitchFamily="34" charset="0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rgbClr val="DECE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Calibri Light" pitchFamily="34" charset="0"/>
                        </a:rPr>
                        <a:t>13.645</a:t>
                      </a:r>
                      <a:endParaRPr lang="es-ES" sz="1400" dirty="0">
                        <a:effectLst/>
                        <a:latin typeface="Calibri Light" pitchFamily="34" charset="0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69697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Light" pitchFamily="34" charset="0"/>
                        </a:rPr>
                        <a:t>Vacuno de leche</a:t>
                      </a:r>
                      <a:endParaRPr lang="es-ES" sz="1400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  <a:effectLst/>
                        <a:latin typeface="Calibri Light" pitchFamily="34" charset="0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rgbClr val="DECE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Calibri Light" pitchFamily="34" charset="0"/>
                        </a:rPr>
                        <a:t>93.579</a:t>
                      </a:r>
                      <a:endParaRPr lang="es-ES" sz="1400" dirty="0">
                        <a:effectLst/>
                        <a:latin typeface="Calibri Light" pitchFamily="34" charset="0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69697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Light" pitchFamily="34" charset="0"/>
                        </a:rPr>
                        <a:t>Remolacha azucarera</a:t>
                      </a:r>
                      <a:endParaRPr lang="es-ES" sz="1400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  <a:effectLst/>
                        <a:latin typeface="Calibri Light" pitchFamily="34" charset="0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rgbClr val="DECE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Calibri Light" pitchFamily="34" charset="0"/>
                        </a:rPr>
                        <a:t>16.836</a:t>
                      </a:r>
                      <a:endParaRPr lang="es-ES" sz="1400" dirty="0">
                        <a:effectLst/>
                        <a:latin typeface="Calibri Light" pitchFamily="34" charset="0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69697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 smtClean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Light" pitchFamily="34" charset="0"/>
                          <a:ea typeface="MS Mincho"/>
                          <a:cs typeface="Times New Roman"/>
                        </a:rPr>
                        <a:t>Arroz</a:t>
                      </a:r>
                      <a:endParaRPr lang="es-ES" sz="1400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  <a:effectLst/>
                        <a:latin typeface="Calibri Light" pitchFamily="34" charset="0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rgbClr val="DECE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 smtClean="0">
                          <a:effectLst/>
                          <a:latin typeface="Calibri Light" pitchFamily="34" charset="0"/>
                          <a:ea typeface="MS Mincho"/>
                          <a:cs typeface="Times New Roman"/>
                        </a:rPr>
                        <a:t>12.206</a:t>
                      </a:r>
                      <a:endParaRPr lang="es-ES" sz="1400" dirty="0">
                        <a:effectLst/>
                        <a:latin typeface="Calibri Light" pitchFamily="34" charset="0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50968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Light" pitchFamily="34" charset="0"/>
                        </a:rPr>
                        <a:t>Tomate para industria</a:t>
                      </a:r>
                      <a:endParaRPr lang="es-ES" sz="1400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  <a:effectLst/>
                        <a:latin typeface="Calibri Light" pitchFamily="34" charset="0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rgbClr val="DECE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Calibri Light" pitchFamily="34" charset="0"/>
                        </a:rPr>
                        <a:t>6.352</a:t>
                      </a:r>
                      <a:endParaRPr lang="es-ES" sz="1400" dirty="0">
                        <a:effectLst/>
                        <a:latin typeface="Calibri Light" pitchFamily="34" charset="0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89638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Light" pitchFamily="34" charset="0"/>
                        </a:rPr>
                        <a:t>Frutos de cáscara y algarrobas</a:t>
                      </a:r>
                      <a:endParaRPr lang="es-ES" sz="1400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  <a:effectLst/>
                        <a:latin typeface="Calibri Light" pitchFamily="34" charset="0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rgbClr val="DECE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Calibri Light" pitchFamily="34" charset="0"/>
                        </a:rPr>
                        <a:t>14.000</a:t>
                      </a:r>
                      <a:endParaRPr lang="es-ES" sz="1400" dirty="0">
                        <a:effectLst/>
                        <a:latin typeface="Calibri Light" pitchFamily="34" charset="0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37857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Light" pitchFamily="34" charset="0"/>
                        </a:rPr>
                        <a:t>Cultivos proteicos</a:t>
                      </a:r>
                      <a:endParaRPr lang="es-ES" sz="1400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  <a:effectLst/>
                        <a:latin typeface="Calibri Light" pitchFamily="34" charset="0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rgbClr val="DECE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Calibri Light" pitchFamily="34" charset="0"/>
                        </a:rPr>
                        <a:t>44.537</a:t>
                      </a:r>
                      <a:endParaRPr lang="es-ES" sz="1400" dirty="0">
                        <a:effectLst/>
                        <a:latin typeface="Calibri Light" pitchFamily="34" charset="0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24748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Light" pitchFamily="34" charset="0"/>
                        </a:rPr>
                        <a:t>Legumbres de calidad</a:t>
                      </a:r>
                      <a:endParaRPr lang="es-ES" sz="1400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  <a:effectLst/>
                        <a:latin typeface="Calibri Light" pitchFamily="34" charset="0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rgbClr val="DECE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Calibri Light" pitchFamily="34" charset="0"/>
                        </a:rPr>
                        <a:t>1.000</a:t>
                      </a:r>
                      <a:endParaRPr lang="es-ES" sz="1400" dirty="0">
                        <a:effectLst/>
                        <a:latin typeface="Calibri Light" pitchFamily="34" charset="0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24748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 Light" pitchFamily="34" charset="0"/>
                        </a:rPr>
                        <a:t>TOTAL</a:t>
                      </a:r>
                      <a:endParaRPr lang="es-ES" sz="14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 Light" pitchFamily="34" charset="0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rgbClr val="DECE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 Light" pitchFamily="34" charset="0"/>
                        </a:rPr>
                        <a:t>584.919</a:t>
                      </a:r>
                      <a:endParaRPr lang="es-ES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 Light" pitchFamily="34" charset="0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24748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 Light" pitchFamily="34" charset="0"/>
                        </a:rPr>
                        <a:t>% ACOPLADOS</a:t>
                      </a:r>
                      <a:endParaRPr lang="es-ES" sz="14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 Light" pitchFamily="34" charset="0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rgbClr val="DECE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 Light" pitchFamily="34" charset="0"/>
                        </a:rPr>
                        <a:t>12,08%</a:t>
                      </a:r>
                      <a:endParaRPr lang="es-ES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 Light" pitchFamily="34" charset="0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 smtClean="0"/>
              <a:t>Jóvenes agricultores</a:t>
            </a:r>
            <a:endParaRPr lang="es-ES" b="1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>
                <a:latin typeface="Cambria" pitchFamily="18" charset="0"/>
              </a:rPr>
              <a:t>Que no tengan más de 40 años en el año que presenten la solicitud.</a:t>
            </a:r>
          </a:p>
          <a:p>
            <a:r>
              <a:rPr lang="es-ES" dirty="0" smtClean="0">
                <a:latin typeface="Cambria" pitchFamily="18" charset="0"/>
              </a:rPr>
              <a:t>Asignación prioritaria de derechos de pago básico de la reserva nacional.</a:t>
            </a:r>
          </a:p>
          <a:p>
            <a:r>
              <a:rPr lang="es-ES" dirty="0" smtClean="0">
                <a:latin typeface="Cambria" pitchFamily="18" charset="0"/>
              </a:rPr>
              <a:t>Complemento de ayuda sobre el pago básico durante 5 años.</a:t>
            </a:r>
          </a:p>
          <a:p>
            <a:r>
              <a:rPr lang="es-ES" dirty="0" smtClean="0">
                <a:latin typeface="Cambria" pitchFamily="18" charset="0"/>
              </a:rPr>
              <a:t>Complementaria con la ayuda a la primera instalación de agricultores jóvenes en el Desarrollo Rural (CCAA).</a:t>
            </a:r>
          </a:p>
          <a:p>
            <a:r>
              <a:rPr lang="es-ES" dirty="0" smtClean="0">
                <a:latin typeface="Cambria" pitchFamily="18" charset="0"/>
              </a:rPr>
              <a:t>Desgravación fiscal 5 años.</a:t>
            </a:r>
          </a:p>
          <a:p>
            <a:r>
              <a:rPr lang="es-ES" dirty="0" smtClean="0">
                <a:latin typeface="Cambria" pitchFamily="18" charset="0"/>
              </a:rPr>
              <a:t>Objetivo 15.000 jóvenes incorporados.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 smtClean="0"/>
              <a:t>No sólo ayudan las ayudas</a:t>
            </a:r>
            <a:endParaRPr lang="es-ES" b="1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>
                <a:latin typeface="Cambria" pitchFamily="18" charset="0"/>
              </a:rPr>
              <a:t>La PAC no son sólo las ayudas. </a:t>
            </a:r>
          </a:p>
          <a:p>
            <a:r>
              <a:rPr lang="es-ES" dirty="0" smtClean="0">
                <a:latin typeface="Cambria" pitchFamily="18" charset="0"/>
              </a:rPr>
              <a:t>Las medidas de regulación de los mercados, seguirán proporcionando una red de seguridad, pero, sobre todo, las organizaciones de productores, van a cobrar protagonismo, siempre que los agricultores y ganaderos las utilice. </a:t>
            </a:r>
          </a:p>
          <a:p>
            <a:r>
              <a:rPr lang="es-ES" dirty="0" smtClean="0">
                <a:latin typeface="Cambria" pitchFamily="18" charset="0"/>
              </a:rPr>
              <a:t>La implantación de los contratos en el sector agrario, van a cambiar la forma en la que se relacionan agricultor e industria. Está empezando a ocurrir. </a:t>
            </a:r>
          </a:p>
          <a:p>
            <a:r>
              <a:rPr lang="es-ES" dirty="0" smtClean="0">
                <a:latin typeface="Cambria" pitchFamily="18" charset="0"/>
              </a:rPr>
              <a:t>La integración cooperativa, dará mayor tamaño empresarial a nuestro sector agrario, para poder hacer frente a los retos de la globalización.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 smtClean="0"/>
              <a:t>Comentarios finales</a:t>
            </a:r>
            <a:endParaRPr lang="es-ES" b="1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" dirty="0" smtClean="0">
                <a:latin typeface="Cambria" pitchFamily="18" charset="0"/>
              </a:rPr>
              <a:t>Una Reforma muy larga y compleja de negociar.</a:t>
            </a:r>
          </a:p>
          <a:p>
            <a:r>
              <a:rPr lang="es-ES" dirty="0" smtClean="0">
                <a:latin typeface="Cambria" pitchFamily="18" charset="0"/>
              </a:rPr>
              <a:t>Con una posición de partida muy difícil para España, en lo presupuestario, pero también en lo relativo a la propia Reforma.</a:t>
            </a:r>
          </a:p>
          <a:p>
            <a:r>
              <a:rPr lang="es-ES" dirty="0" smtClean="0">
                <a:latin typeface="Cambria" pitchFamily="18" charset="0"/>
              </a:rPr>
              <a:t>En la que se ha logrado mantener el presupuesto (47.000 millones de €).</a:t>
            </a:r>
          </a:p>
          <a:p>
            <a:r>
              <a:rPr lang="es-ES" dirty="0" smtClean="0">
                <a:latin typeface="Cambria" pitchFamily="18" charset="0"/>
              </a:rPr>
              <a:t>En la que los esfuerzos de España se han centrado en corregir una propuesta muy alejada de los intereses de nuestro sector agrario.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b="1" dirty="0" smtClean="0"/>
              <a:t>Aplicación de la Reforma de la PAC 2015 - 2020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s-ES_tradnl" dirty="0" smtClean="0"/>
          </a:p>
          <a:p>
            <a:r>
              <a:rPr lang="es-ES" dirty="0" smtClean="0">
                <a:latin typeface="Cambria" pitchFamily="18" charset="0"/>
              </a:rPr>
              <a:t>Reales decretos de aplicación publicados el 20 de diciembre.</a:t>
            </a:r>
          </a:p>
          <a:p>
            <a:r>
              <a:rPr lang="es-ES" dirty="0" smtClean="0">
                <a:latin typeface="Cambria" pitchFamily="18" charset="0"/>
              </a:rPr>
              <a:t>Plazo de solicitud de las ayudas 1 de marzo a 15 de mayo.</a:t>
            </a:r>
          </a:p>
          <a:p>
            <a:r>
              <a:rPr lang="es-ES" dirty="0" smtClean="0">
                <a:latin typeface="Cambria" pitchFamily="18" charset="0"/>
              </a:rPr>
              <a:t>Asignación inicial de </a:t>
            </a:r>
            <a:r>
              <a:rPr lang="es-ES" smtClean="0">
                <a:latin typeface="Cambria" pitchFamily="18" charset="0"/>
              </a:rPr>
              <a:t>derechos </a:t>
            </a:r>
            <a:r>
              <a:rPr lang="es-ES" smtClean="0">
                <a:latin typeface="Cambria" pitchFamily="18" charset="0"/>
              </a:rPr>
              <a:t>último trimestre de 2015</a:t>
            </a:r>
            <a:r>
              <a:rPr lang="es-ES" dirty="0" smtClean="0">
                <a:latin typeface="Cambria" pitchFamily="18" charset="0"/>
              </a:rPr>
              <a:t>.</a:t>
            </a:r>
          </a:p>
          <a:p>
            <a:r>
              <a:rPr lang="es-ES" dirty="0" smtClean="0">
                <a:latin typeface="Cambria" pitchFamily="18" charset="0"/>
              </a:rPr>
              <a:t>Pago de anticipos a partir del 16 de octubre de 2015.</a:t>
            </a:r>
          </a:p>
          <a:p>
            <a:r>
              <a:rPr lang="es-ES" dirty="0" smtClean="0">
                <a:latin typeface="Cambria" pitchFamily="18" charset="0"/>
              </a:rPr>
              <a:t>Pagos definitivos a partir del 1 de diciembre de 2015.</a:t>
            </a:r>
            <a:endParaRPr lang="es-ES" dirty="0">
              <a:latin typeface="Cambria" pitchFamily="18" charset="0"/>
            </a:endParaRPr>
          </a:p>
          <a:p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0609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El nuevo sistema de ayudas directas</a:t>
            </a:r>
            <a:endParaRPr lang="es-ES" b="1" dirty="0"/>
          </a:p>
        </p:txBody>
      </p:sp>
      <p:sp>
        <p:nvSpPr>
          <p:cNvPr id="39" name="Rectangle 2"/>
          <p:cNvSpPr>
            <a:spLocks noChangeArrowheads="1"/>
          </p:cNvSpPr>
          <p:nvPr/>
        </p:nvSpPr>
        <p:spPr bwMode="auto">
          <a:xfrm>
            <a:off x="3130550" y="4051300"/>
            <a:ext cx="3240088" cy="252095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es-ES" sz="1100" b="1">
                <a:latin typeface="+mj-lt"/>
              </a:rPr>
              <a:t>Pago Base (regionalizable)</a:t>
            </a:r>
          </a:p>
        </p:txBody>
      </p:sp>
      <p:sp>
        <p:nvSpPr>
          <p:cNvPr id="40" name="Rectangle 3"/>
          <p:cNvSpPr>
            <a:spLocks noChangeArrowheads="1"/>
          </p:cNvSpPr>
          <p:nvPr/>
        </p:nvSpPr>
        <p:spPr bwMode="auto">
          <a:xfrm>
            <a:off x="3132138" y="2900363"/>
            <a:ext cx="3240087" cy="115093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es-ES" sz="1200" b="1" dirty="0">
                <a:latin typeface="+mj-lt"/>
              </a:rPr>
              <a:t>Pago </a:t>
            </a:r>
            <a:r>
              <a:rPr lang="ja-JP" altLang="es-ES" sz="1200" b="1" dirty="0">
                <a:latin typeface="+mj-lt"/>
              </a:rPr>
              <a:t>“</a:t>
            </a:r>
            <a:r>
              <a:rPr lang="es-ES" sz="1200" b="1" dirty="0">
                <a:latin typeface="+mj-lt"/>
              </a:rPr>
              <a:t>Verde</a:t>
            </a:r>
            <a:r>
              <a:rPr lang="ja-JP" altLang="es-ES" sz="1200" b="1" dirty="0">
                <a:latin typeface="+mj-lt"/>
              </a:rPr>
              <a:t>”</a:t>
            </a:r>
            <a:r>
              <a:rPr lang="es-ES" sz="1200" b="1" dirty="0">
                <a:latin typeface="+mj-lt"/>
              </a:rPr>
              <a:t> </a:t>
            </a:r>
          </a:p>
          <a:p>
            <a:pPr algn="ctr"/>
            <a:r>
              <a:rPr lang="es-ES" sz="1200" b="1" dirty="0">
                <a:latin typeface="+mj-lt"/>
              </a:rPr>
              <a:t>(Cumplimiento de medidas de interés medioambiental)</a:t>
            </a: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3132138" y="2611438"/>
            <a:ext cx="3240087" cy="2889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es-ES" sz="1200" b="1">
                <a:latin typeface="+mj-lt"/>
              </a:rPr>
              <a:t>Régimen jóvenes agricultores</a:t>
            </a:r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3132138" y="2179638"/>
            <a:ext cx="3240087" cy="431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es-ES" sz="1200" b="1" dirty="0">
                <a:latin typeface="+mj-lt"/>
              </a:rPr>
              <a:t>Pago asociado</a:t>
            </a:r>
          </a:p>
        </p:txBody>
      </p:sp>
      <p:sp>
        <p:nvSpPr>
          <p:cNvPr id="44" name="Line 10"/>
          <p:cNvSpPr>
            <a:spLocks noChangeShapeType="1"/>
          </p:cNvSpPr>
          <p:nvPr/>
        </p:nvSpPr>
        <p:spPr bwMode="auto">
          <a:xfrm>
            <a:off x="2268538" y="6572250"/>
            <a:ext cx="6335712" cy="0"/>
          </a:xfrm>
          <a:prstGeom prst="line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s-ES" sz="1200">
              <a:latin typeface="+mj-lt"/>
            </a:endParaRPr>
          </a:p>
        </p:txBody>
      </p:sp>
      <p:sp>
        <p:nvSpPr>
          <p:cNvPr id="45" name="Text Box 12"/>
          <p:cNvSpPr txBox="1">
            <a:spLocks noChangeArrowheads="1"/>
          </p:cNvSpPr>
          <p:nvPr/>
        </p:nvSpPr>
        <p:spPr bwMode="auto">
          <a:xfrm>
            <a:off x="611188" y="4327525"/>
            <a:ext cx="1943100" cy="30777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Wingdings" charset="0"/>
              <a:buNone/>
            </a:pPr>
            <a:r>
              <a:rPr lang="es-ES" sz="1400">
                <a:solidFill>
                  <a:schemeClr val="bg1"/>
                </a:solidFill>
                <a:latin typeface="+mj-lt"/>
              </a:rPr>
              <a:t>Agricultor activo</a:t>
            </a:r>
          </a:p>
        </p:txBody>
      </p:sp>
      <p:pic>
        <p:nvPicPr>
          <p:cNvPr id="46" name="Picture 13" descr="ANd9GcQ5biKNEpcR_rX8SokgHFd522RXTjkdFyhqT2ulKeu8pe2Azg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188" y="4779872"/>
            <a:ext cx="1943100" cy="124913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47" name="Rectangle 14"/>
          <p:cNvSpPr>
            <a:spLocks noChangeArrowheads="1"/>
          </p:cNvSpPr>
          <p:nvPr/>
        </p:nvSpPr>
        <p:spPr bwMode="auto">
          <a:xfrm>
            <a:off x="7596188" y="5368925"/>
            <a:ext cx="936625" cy="115252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s-ES" sz="1200">
              <a:latin typeface="+mj-lt"/>
            </a:endParaRPr>
          </a:p>
        </p:txBody>
      </p:sp>
      <p:pic>
        <p:nvPicPr>
          <p:cNvPr id="48" name="Picture 15" descr="MC900217052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8488" y="5851525"/>
            <a:ext cx="428625" cy="720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AutoShape 16"/>
          <p:cNvSpPr>
            <a:spLocks noChangeArrowheads="1"/>
          </p:cNvSpPr>
          <p:nvPr/>
        </p:nvSpPr>
        <p:spPr bwMode="auto">
          <a:xfrm>
            <a:off x="6443663" y="4843463"/>
            <a:ext cx="1584325" cy="288925"/>
          </a:xfrm>
          <a:prstGeom prst="wedgeRoundRectCallout">
            <a:avLst>
              <a:gd name="adj1" fmla="val 1403"/>
              <a:gd name="adj2" fmla="val 269231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/>
          <a:lstStyle/>
          <a:p>
            <a:pPr algn="ctr"/>
            <a:r>
              <a:rPr lang="es-ES" sz="1200" b="1" dirty="0" smtClean="0">
                <a:latin typeface="+mj-lt"/>
              </a:rPr>
              <a:t>1.250 €</a:t>
            </a:r>
            <a:endParaRPr lang="es-ES" sz="1200" b="1" dirty="0">
              <a:latin typeface="+mj-lt"/>
            </a:endParaRPr>
          </a:p>
        </p:txBody>
      </p:sp>
      <p:pic>
        <p:nvPicPr>
          <p:cNvPr id="50" name="Picture 18" descr="MC900423567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1930" y="5435363"/>
            <a:ext cx="509270" cy="94543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Rectangle 19"/>
          <p:cNvSpPr>
            <a:spLocks noChangeArrowheads="1"/>
          </p:cNvSpPr>
          <p:nvPr/>
        </p:nvSpPr>
        <p:spPr bwMode="auto">
          <a:xfrm>
            <a:off x="3132138" y="2611438"/>
            <a:ext cx="3240087" cy="3960812"/>
          </a:xfrm>
          <a:prstGeom prst="rect">
            <a:avLst/>
          </a:prstGeom>
          <a:noFill/>
          <a:ln w="76200" cmpd="sng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s-ES" sz="1200">
              <a:latin typeface="+mj-lt"/>
            </a:endParaRPr>
          </a:p>
        </p:txBody>
      </p:sp>
      <p:sp>
        <p:nvSpPr>
          <p:cNvPr id="52" name="Text Box 20"/>
          <p:cNvSpPr txBox="1">
            <a:spLocks noChangeArrowheads="1"/>
          </p:cNvSpPr>
          <p:nvPr/>
        </p:nvSpPr>
        <p:spPr bwMode="auto">
          <a:xfrm>
            <a:off x="6817360" y="4173637"/>
            <a:ext cx="1869440" cy="46166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>
                <a:solidFill>
                  <a:schemeClr val="bg1"/>
                </a:solidFill>
                <a:latin typeface="+mj-lt"/>
              </a:rPr>
              <a:t>Régimen de pequeños agricultores</a:t>
            </a:r>
          </a:p>
        </p:txBody>
      </p:sp>
      <p:pic>
        <p:nvPicPr>
          <p:cNvPr id="53" name="Imagen 25" descr="AA049692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1484784"/>
            <a:ext cx="1100650" cy="984566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1" grpId="0" animBg="1"/>
      <p:bldP spid="42" grpId="0" animBg="1"/>
      <p:bldP spid="47" grpId="0" animBg="1"/>
      <p:bldP spid="49" grpId="0" animBg="1"/>
      <p:bldP spid="51" grpId="0" animBg="1"/>
      <p:bldP spid="5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/>
              <a:t>El nuevo sistema de ayudas directas</a:t>
            </a:r>
            <a:endParaRPr lang="es-ES" b="1" dirty="0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1042988" y="1747838"/>
            <a:ext cx="2663825" cy="4679949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anchorCtr="1"/>
          <a:lstStyle/>
          <a:p>
            <a:pPr algn="ctr"/>
            <a:endParaRPr lang="es-ES" sz="1100" b="1" dirty="0">
              <a:latin typeface="Arial"/>
              <a:cs typeface="Arial"/>
            </a:endParaRPr>
          </a:p>
          <a:p>
            <a:pPr algn="ctr"/>
            <a:r>
              <a:rPr lang="es-ES" sz="1600" b="1" dirty="0">
                <a:latin typeface="Arial"/>
                <a:cs typeface="Arial"/>
              </a:rPr>
              <a:t>Limite máximo nacional</a:t>
            </a:r>
          </a:p>
          <a:p>
            <a:pPr algn="ctr"/>
            <a:endParaRPr lang="es-ES" sz="1600" b="1" dirty="0">
              <a:latin typeface="Arial"/>
              <a:cs typeface="Arial"/>
            </a:endParaRPr>
          </a:p>
          <a:p>
            <a:pPr algn="ctr"/>
            <a:r>
              <a:rPr lang="es-ES" sz="2000" b="1" dirty="0" smtClean="0">
                <a:solidFill>
                  <a:schemeClr val="accent2"/>
                </a:solidFill>
                <a:latin typeface="Arial"/>
                <a:cs typeface="Arial"/>
              </a:rPr>
              <a:t>4.954</a:t>
            </a:r>
            <a:r>
              <a:rPr lang="es-ES" sz="2000" b="1" dirty="0" smtClean="0">
                <a:latin typeface="Arial"/>
                <a:cs typeface="Arial"/>
              </a:rPr>
              <a:t> </a:t>
            </a:r>
            <a:r>
              <a:rPr lang="es-ES" sz="2000" b="1" dirty="0">
                <a:latin typeface="Arial"/>
                <a:cs typeface="Arial"/>
              </a:rPr>
              <a:t>millones de €</a:t>
            </a:r>
          </a:p>
          <a:p>
            <a:pPr algn="ctr"/>
            <a:r>
              <a:rPr lang="es-ES" sz="1600" b="1" dirty="0">
                <a:latin typeface="Arial"/>
                <a:cs typeface="Arial"/>
              </a:rPr>
              <a:t>(</a:t>
            </a:r>
            <a:r>
              <a:rPr lang="es-ES" sz="1600" b="1" dirty="0" smtClean="0">
                <a:latin typeface="Arial"/>
                <a:cs typeface="Arial"/>
              </a:rPr>
              <a:t>2019 y siguientes)</a:t>
            </a:r>
            <a:endParaRPr lang="es-ES" sz="1600" b="1" dirty="0">
              <a:latin typeface="Arial"/>
              <a:cs typeface="Arial"/>
            </a:endParaRPr>
          </a:p>
          <a:p>
            <a:pPr algn="ctr"/>
            <a:endParaRPr lang="es-ES" sz="1050" b="1" dirty="0">
              <a:solidFill>
                <a:schemeClr val="accent2"/>
              </a:solidFill>
              <a:latin typeface="Arial"/>
              <a:cs typeface="Arial"/>
            </a:endParaRPr>
          </a:p>
          <a:p>
            <a:pPr algn="ctr"/>
            <a:endParaRPr lang="es-ES" sz="1050" b="1" dirty="0" smtClean="0">
              <a:solidFill>
                <a:schemeClr val="accent2"/>
              </a:solidFill>
              <a:latin typeface="Arial"/>
              <a:cs typeface="Arial"/>
            </a:endParaRPr>
          </a:p>
          <a:p>
            <a:pPr algn="ctr"/>
            <a:endParaRPr lang="es-ES" sz="1050" b="1" dirty="0">
              <a:solidFill>
                <a:schemeClr val="accent2"/>
              </a:solidFill>
              <a:latin typeface="Arial"/>
              <a:cs typeface="Arial"/>
            </a:endParaRPr>
          </a:p>
          <a:p>
            <a:pPr algn="ctr"/>
            <a:endParaRPr lang="es-ES" sz="1050" b="1" dirty="0" smtClean="0">
              <a:solidFill>
                <a:schemeClr val="accent2"/>
              </a:solidFill>
              <a:latin typeface="Arial"/>
              <a:cs typeface="Arial"/>
            </a:endParaRPr>
          </a:p>
          <a:p>
            <a:pPr algn="ctr"/>
            <a:endParaRPr lang="es-ES" sz="1050" b="1" dirty="0">
              <a:solidFill>
                <a:schemeClr val="accent2"/>
              </a:solidFill>
              <a:latin typeface="Arial"/>
              <a:cs typeface="Arial"/>
            </a:endParaRPr>
          </a:p>
          <a:p>
            <a:pPr algn="ctr"/>
            <a:endParaRPr lang="es-ES" sz="2000" b="1" dirty="0" smtClean="0">
              <a:solidFill>
                <a:schemeClr val="accent2"/>
              </a:solidFill>
              <a:latin typeface="Arial"/>
              <a:cs typeface="Arial"/>
            </a:endParaRPr>
          </a:p>
          <a:p>
            <a:pPr algn="ctr"/>
            <a:endParaRPr lang="es-ES" sz="2000" b="1" dirty="0">
              <a:solidFill>
                <a:schemeClr val="accent2"/>
              </a:solidFill>
              <a:latin typeface="Arial"/>
              <a:cs typeface="Arial"/>
            </a:endParaRPr>
          </a:p>
          <a:p>
            <a:pPr algn="ctr"/>
            <a:endParaRPr lang="es-ES" sz="2000" b="1" dirty="0" smtClean="0">
              <a:solidFill>
                <a:schemeClr val="accent2"/>
              </a:solidFill>
              <a:latin typeface="Arial"/>
              <a:cs typeface="Arial"/>
            </a:endParaRPr>
          </a:p>
          <a:p>
            <a:pPr algn="ctr"/>
            <a:r>
              <a:rPr lang="es-ES" sz="2000" b="1" dirty="0" smtClean="0">
                <a:solidFill>
                  <a:schemeClr val="accent2"/>
                </a:solidFill>
                <a:latin typeface="Arial"/>
                <a:cs typeface="Arial"/>
              </a:rPr>
              <a:t>4.913</a:t>
            </a:r>
            <a:r>
              <a:rPr lang="es-ES" sz="2000" b="1" dirty="0" smtClean="0">
                <a:latin typeface="Arial"/>
                <a:cs typeface="Arial"/>
              </a:rPr>
              <a:t> </a:t>
            </a:r>
            <a:r>
              <a:rPr lang="es-ES" sz="2000" b="1" dirty="0">
                <a:latin typeface="Arial"/>
                <a:cs typeface="Arial"/>
              </a:rPr>
              <a:t>millones de €</a:t>
            </a:r>
          </a:p>
          <a:p>
            <a:pPr algn="ctr"/>
            <a:r>
              <a:rPr lang="es-ES" sz="1600" b="1" dirty="0">
                <a:latin typeface="Arial"/>
                <a:cs typeface="Arial"/>
              </a:rPr>
              <a:t>(</a:t>
            </a:r>
            <a:r>
              <a:rPr lang="es-ES" sz="1600" b="1" dirty="0" smtClean="0">
                <a:latin typeface="Arial"/>
                <a:cs typeface="Arial"/>
              </a:rPr>
              <a:t>2016)</a:t>
            </a:r>
            <a:endParaRPr lang="es-ES" sz="1600" b="1" dirty="0">
              <a:latin typeface="Arial"/>
              <a:cs typeface="Arial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3706813" y="3906838"/>
            <a:ext cx="4608512" cy="252095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s-ES" b="1" dirty="0">
                <a:latin typeface="Arial"/>
                <a:cs typeface="Arial"/>
              </a:rPr>
              <a:t>Pago </a:t>
            </a:r>
            <a:r>
              <a:rPr lang="es-ES_tradnl" altLang="ja-JP" b="1" dirty="0" smtClean="0">
                <a:latin typeface="Arial"/>
                <a:cs typeface="Arial"/>
              </a:rPr>
              <a:t> Básico</a:t>
            </a:r>
            <a:r>
              <a:rPr lang="es-ES" b="1" dirty="0" smtClean="0">
                <a:latin typeface="Arial"/>
                <a:cs typeface="Arial"/>
              </a:rPr>
              <a:t>: </a:t>
            </a:r>
            <a:r>
              <a:rPr lang="es-ES" sz="1600" b="1" dirty="0" smtClean="0">
                <a:solidFill>
                  <a:schemeClr val="accent2"/>
                </a:solidFill>
                <a:latin typeface="Arial"/>
                <a:cs typeface="Arial"/>
              </a:rPr>
              <a:t>2.551 </a:t>
            </a:r>
            <a:r>
              <a:rPr lang="es-ES" sz="1600" b="1" dirty="0">
                <a:solidFill>
                  <a:schemeClr val="accent2"/>
                </a:solidFill>
                <a:latin typeface="Arial"/>
                <a:cs typeface="Arial"/>
              </a:rPr>
              <a:t>millones de €</a:t>
            </a:r>
          </a:p>
          <a:p>
            <a:pPr algn="ctr"/>
            <a:r>
              <a:rPr lang="es-ES" b="1" dirty="0" smtClean="0">
                <a:latin typeface="Arial"/>
                <a:cs typeface="Arial"/>
              </a:rPr>
              <a:t>(56 </a:t>
            </a:r>
            <a:r>
              <a:rPr lang="es-ES" b="1" dirty="0">
                <a:latin typeface="Arial"/>
                <a:cs typeface="Arial"/>
              </a:rPr>
              <a:t>% </a:t>
            </a:r>
            <a:r>
              <a:rPr lang="es-ES" b="1" dirty="0" smtClean="0">
                <a:latin typeface="Arial"/>
                <a:cs typeface="Arial"/>
              </a:rPr>
              <a:t>variable)</a:t>
            </a:r>
            <a:endParaRPr lang="es-ES" b="1" dirty="0">
              <a:latin typeface="Arial"/>
              <a:cs typeface="Arial"/>
            </a:endParaRPr>
          </a:p>
          <a:p>
            <a:pPr algn="ctr"/>
            <a:endParaRPr lang="es-ES" sz="1050" b="1" dirty="0"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3708400" y="2421774"/>
            <a:ext cx="4608513" cy="1485064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s-ES" sz="1600" b="1" dirty="0" smtClean="0">
                <a:latin typeface="Arial"/>
                <a:cs typeface="Arial"/>
              </a:rPr>
              <a:t>Pago </a:t>
            </a:r>
            <a:r>
              <a:rPr lang="ja-JP" altLang="es-ES" sz="1600" b="1" dirty="0" smtClean="0">
                <a:latin typeface="Arial"/>
                <a:cs typeface="Arial"/>
              </a:rPr>
              <a:t>“</a:t>
            </a:r>
            <a:r>
              <a:rPr lang="es-ES" sz="1600" b="1" dirty="0" smtClean="0">
                <a:latin typeface="Arial"/>
                <a:cs typeface="Arial"/>
              </a:rPr>
              <a:t>Verde</a:t>
            </a:r>
            <a:r>
              <a:rPr lang="ja-JP" altLang="es-ES" sz="1600" b="1" dirty="0" smtClean="0">
                <a:latin typeface="Arial"/>
                <a:cs typeface="Arial"/>
              </a:rPr>
              <a:t>”</a:t>
            </a:r>
            <a:r>
              <a:rPr lang="es-ES" sz="1600" b="1" dirty="0" smtClean="0">
                <a:latin typeface="Arial"/>
                <a:cs typeface="Arial"/>
              </a:rPr>
              <a:t>: </a:t>
            </a:r>
            <a:r>
              <a:rPr lang="es-ES" sz="1400" b="1" dirty="0" smtClean="0">
                <a:solidFill>
                  <a:schemeClr val="accent2"/>
                </a:solidFill>
                <a:latin typeface="Arial"/>
                <a:cs typeface="Arial"/>
              </a:rPr>
              <a:t>1,473,9 millones de €</a:t>
            </a:r>
          </a:p>
          <a:p>
            <a:pPr algn="ctr"/>
            <a:r>
              <a:rPr lang="es-ES" sz="1600" b="1" dirty="0" smtClean="0">
                <a:latin typeface="Arial"/>
                <a:cs typeface="Arial"/>
              </a:rPr>
              <a:t>(30 % fijo)</a:t>
            </a:r>
            <a:endParaRPr lang="es-ES" sz="1600" b="1" dirty="0">
              <a:latin typeface="Arial"/>
              <a:cs typeface="Arial"/>
            </a:endParaRPr>
          </a:p>
        </p:txBody>
      </p:sp>
      <p:sp>
        <p:nvSpPr>
          <p:cNvPr id="14" name="Rectangle 24"/>
          <p:cNvSpPr>
            <a:spLocks noChangeArrowheads="1"/>
          </p:cNvSpPr>
          <p:nvPr/>
        </p:nvSpPr>
        <p:spPr bwMode="auto">
          <a:xfrm>
            <a:off x="3708400" y="2201160"/>
            <a:ext cx="4608513" cy="220614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s-ES" sz="1000" b="1" dirty="0" smtClean="0">
                <a:latin typeface="Arial"/>
                <a:cs typeface="Arial"/>
              </a:rPr>
              <a:t>Pago jóvenes </a:t>
            </a:r>
            <a:r>
              <a:rPr lang="es-ES" sz="1000" b="1" dirty="0">
                <a:latin typeface="Arial"/>
                <a:cs typeface="Arial"/>
              </a:rPr>
              <a:t>agricultores: </a:t>
            </a:r>
            <a:r>
              <a:rPr lang="es-ES" sz="1000" b="1" dirty="0" smtClean="0">
                <a:solidFill>
                  <a:schemeClr val="accent2"/>
                </a:solidFill>
                <a:latin typeface="Arial"/>
                <a:cs typeface="Arial"/>
              </a:rPr>
              <a:t>98 </a:t>
            </a:r>
            <a:r>
              <a:rPr lang="es-ES" sz="1000" b="1" dirty="0">
                <a:solidFill>
                  <a:schemeClr val="accent2"/>
                </a:solidFill>
                <a:latin typeface="Arial"/>
                <a:cs typeface="Arial"/>
              </a:rPr>
              <a:t>millones de €</a:t>
            </a:r>
            <a:r>
              <a:rPr lang="es-ES" sz="1000" b="1" dirty="0">
                <a:latin typeface="Arial"/>
                <a:cs typeface="Arial"/>
              </a:rPr>
              <a:t> (hasta 2 %)</a:t>
            </a:r>
          </a:p>
        </p:txBody>
      </p:sp>
      <p:sp>
        <p:nvSpPr>
          <p:cNvPr id="15" name="Rectangle 25"/>
          <p:cNvSpPr>
            <a:spLocks noChangeArrowheads="1"/>
          </p:cNvSpPr>
          <p:nvPr/>
        </p:nvSpPr>
        <p:spPr bwMode="auto">
          <a:xfrm>
            <a:off x="3708400" y="1769360"/>
            <a:ext cx="4608513" cy="431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s-ES" sz="1100" b="1" dirty="0">
                <a:latin typeface="Arial"/>
                <a:cs typeface="Arial"/>
              </a:rPr>
              <a:t>Pago asociado voluntario: </a:t>
            </a:r>
            <a:r>
              <a:rPr lang="es-ES" sz="1050" b="1" dirty="0" smtClean="0">
                <a:solidFill>
                  <a:schemeClr val="accent2"/>
                </a:solidFill>
                <a:latin typeface="Arial"/>
                <a:cs typeface="Arial"/>
              </a:rPr>
              <a:t>594 millones </a:t>
            </a:r>
            <a:r>
              <a:rPr lang="es-ES" sz="1050" b="1">
                <a:solidFill>
                  <a:schemeClr val="accent2"/>
                </a:solidFill>
                <a:latin typeface="Arial"/>
                <a:cs typeface="Arial"/>
              </a:rPr>
              <a:t>de </a:t>
            </a:r>
            <a:r>
              <a:rPr lang="es-ES" sz="1050" b="1" smtClean="0">
                <a:solidFill>
                  <a:schemeClr val="accent2"/>
                </a:solidFill>
                <a:latin typeface="Arial"/>
                <a:cs typeface="Arial"/>
              </a:rPr>
              <a:t>€</a:t>
            </a:r>
            <a:r>
              <a:rPr lang="es-ES" sz="1100" b="1">
                <a:latin typeface="Arial"/>
                <a:cs typeface="Arial"/>
              </a:rPr>
              <a:t> </a:t>
            </a:r>
            <a:r>
              <a:rPr lang="es-ES" sz="1100" b="1" smtClean="0">
                <a:latin typeface="Arial"/>
                <a:cs typeface="Arial"/>
              </a:rPr>
              <a:t>(12 %)</a:t>
            </a:r>
            <a:endParaRPr lang="es-ES" sz="1050" b="1" dirty="0"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16" name="AutoShape 35"/>
          <p:cNvSpPr>
            <a:spLocks noChangeArrowheads="1"/>
          </p:cNvSpPr>
          <p:nvPr/>
        </p:nvSpPr>
        <p:spPr bwMode="auto">
          <a:xfrm rot="10800000">
            <a:off x="2051050" y="3114677"/>
            <a:ext cx="576263" cy="158591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es-ES" sz="1100">
              <a:latin typeface="Arial"/>
              <a:cs typeface="Arial"/>
            </a:endParaRPr>
          </a:p>
        </p:txBody>
      </p:sp>
      <p:grpSp>
        <p:nvGrpSpPr>
          <p:cNvPr id="17" name="Group 34"/>
          <p:cNvGrpSpPr>
            <a:grpSpLocks/>
          </p:cNvGrpSpPr>
          <p:nvPr/>
        </p:nvGrpSpPr>
        <p:grpSpPr bwMode="auto">
          <a:xfrm>
            <a:off x="34925" y="1446213"/>
            <a:ext cx="1296988" cy="5127625"/>
            <a:chOff x="22" y="655"/>
            <a:chExt cx="817" cy="3230"/>
          </a:xfrm>
        </p:grpSpPr>
        <p:grpSp>
          <p:nvGrpSpPr>
            <p:cNvPr id="18" name="Group 22"/>
            <p:cNvGrpSpPr>
              <a:grpSpLocks/>
            </p:cNvGrpSpPr>
            <p:nvPr/>
          </p:nvGrpSpPr>
          <p:grpSpPr bwMode="auto">
            <a:xfrm>
              <a:off x="431" y="845"/>
              <a:ext cx="181" cy="2948"/>
              <a:chOff x="431" y="845"/>
              <a:chExt cx="181" cy="2948"/>
            </a:xfrm>
          </p:grpSpPr>
          <p:grpSp>
            <p:nvGrpSpPr>
              <p:cNvPr id="26" name="Group 10"/>
              <p:cNvGrpSpPr>
                <a:grpSpLocks/>
              </p:cNvGrpSpPr>
              <p:nvPr/>
            </p:nvGrpSpPr>
            <p:grpSpPr bwMode="auto">
              <a:xfrm>
                <a:off x="431" y="845"/>
                <a:ext cx="181" cy="2948"/>
                <a:chOff x="431" y="845"/>
                <a:chExt cx="181" cy="2948"/>
              </a:xfrm>
            </p:grpSpPr>
            <p:sp>
              <p:nvSpPr>
                <p:cNvPr id="36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612" y="845"/>
                  <a:ext cx="0" cy="29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s-ES" sz="1200">
                    <a:latin typeface="Arial"/>
                    <a:cs typeface="Arial"/>
                  </a:endParaRPr>
                </a:p>
              </p:txBody>
            </p:sp>
            <p:sp>
              <p:nvSpPr>
                <p:cNvPr id="37" name="Line 8"/>
                <p:cNvSpPr>
                  <a:spLocks noChangeShapeType="1"/>
                </p:cNvSpPr>
                <p:nvPr/>
              </p:nvSpPr>
              <p:spPr bwMode="auto">
                <a:xfrm flipH="1">
                  <a:off x="431" y="3793"/>
                  <a:ext cx="18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s-ES" sz="1200">
                    <a:latin typeface="Arial"/>
                    <a:cs typeface="Arial"/>
                  </a:endParaRPr>
                </a:p>
              </p:txBody>
            </p:sp>
            <p:sp>
              <p:nvSpPr>
                <p:cNvPr id="38" name="Line 9"/>
                <p:cNvSpPr>
                  <a:spLocks noChangeShapeType="1"/>
                </p:cNvSpPr>
                <p:nvPr/>
              </p:nvSpPr>
              <p:spPr bwMode="auto">
                <a:xfrm flipH="1">
                  <a:off x="431" y="845"/>
                  <a:ext cx="18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s-ES" sz="1200">
                    <a:latin typeface="Arial"/>
                    <a:cs typeface="Arial"/>
                  </a:endParaRPr>
                </a:p>
              </p:txBody>
            </p:sp>
          </p:grpSp>
          <p:sp>
            <p:nvSpPr>
              <p:cNvPr id="27" name="Line 11"/>
              <p:cNvSpPr>
                <a:spLocks noChangeShapeType="1"/>
              </p:cNvSpPr>
              <p:nvPr/>
            </p:nvSpPr>
            <p:spPr bwMode="auto">
              <a:xfrm flipH="1">
                <a:off x="521" y="2296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" sz="1200">
                  <a:latin typeface="Arial"/>
                  <a:cs typeface="Arial"/>
                </a:endParaRPr>
              </a:p>
            </p:txBody>
          </p:sp>
          <p:sp>
            <p:nvSpPr>
              <p:cNvPr id="28" name="Line 13"/>
              <p:cNvSpPr>
                <a:spLocks noChangeShapeType="1"/>
              </p:cNvSpPr>
              <p:nvPr/>
            </p:nvSpPr>
            <p:spPr bwMode="auto">
              <a:xfrm flipH="1">
                <a:off x="431" y="3203"/>
                <a:ext cx="1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" sz="1200">
                  <a:latin typeface="Arial"/>
                  <a:cs typeface="Arial"/>
                </a:endParaRPr>
              </a:p>
            </p:txBody>
          </p:sp>
          <p:sp>
            <p:nvSpPr>
              <p:cNvPr id="29" name="Line 14"/>
              <p:cNvSpPr>
                <a:spLocks noChangeShapeType="1"/>
              </p:cNvSpPr>
              <p:nvPr/>
            </p:nvSpPr>
            <p:spPr bwMode="auto">
              <a:xfrm flipH="1">
                <a:off x="431" y="2614"/>
                <a:ext cx="1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" sz="1200">
                  <a:latin typeface="Arial"/>
                  <a:cs typeface="Arial"/>
                </a:endParaRPr>
              </a:p>
            </p:txBody>
          </p:sp>
          <p:sp>
            <p:nvSpPr>
              <p:cNvPr id="30" name="Line 15"/>
              <p:cNvSpPr>
                <a:spLocks noChangeShapeType="1"/>
              </p:cNvSpPr>
              <p:nvPr/>
            </p:nvSpPr>
            <p:spPr bwMode="auto">
              <a:xfrm flipH="1">
                <a:off x="431" y="2024"/>
                <a:ext cx="1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" sz="1200">
                  <a:latin typeface="Arial"/>
                  <a:cs typeface="Arial"/>
                </a:endParaRPr>
              </a:p>
            </p:txBody>
          </p:sp>
          <p:sp>
            <p:nvSpPr>
              <p:cNvPr id="31" name="Line 16"/>
              <p:cNvSpPr>
                <a:spLocks noChangeShapeType="1"/>
              </p:cNvSpPr>
              <p:nvPr/>
            </p:nvSpPr>
            <p:spPr bwMode="auto">
              <a:xfrm flipH="1">
                <a:off x="431" y="1434"/>
                <a:ext cx="1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" sz="1200">
                  <a:latin typeface="Arial"/>
                  <a:cs typeface="Arial"/>
                </a:endParaRPr>
              </a:p>
            </p:txBody>
          </p:sp>
          <p:sp>
            <p:nvSpPr>
              <p:cNvPr id="32" name="Line 18"/>
              <p:cNvSpPr>
                <a:spLocks noChangeShapeType="1"/>
              </p:cNvSpPr>
              <p:nvPr/>
            </p:nvSpPr>
            <p:spPr bwMode="auto">
              <a:xfrm flipH="1">
                <a:off x="521" y="2886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" sz="1200">
                  <a:latin typeface="Arial"/>
                  <a:cs typeface="Arial"/>
                </a:endParaRPr>
              </a:p>
            </p:txBody>
          </p:sp>
          <p:sp>
            <p:nvSpPr>
              <p:cNvPr id="33" name="Line 19"/>
              <p:cNvSpPr>
                <a:spLocks noChangeShapeType="1"/>
              </p:cNvSpPr>
              <p:nvPr/>
            </p:nvSpPr>
            <p:spPr bwMode="auto">
              <a:xfrm flipH="1">
                <a:off x="521" y="3475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" sz="1200">
                  <a:latin typeface="Arial"/>
                  <a:cs typeface="Arial"/>
                </a:endParaRPr>
              </a:p>
            </p:txBody>
          </p:sp>
          <p:sp>
            <p:nvSpPr>
              <p:cNvPr id="34" name="Line 20"/>
              <p:cNvSpPr>
                <a:spLocks noChangeShapeType="1"/>
              </p:cNvSpPr>
              <p:nvPr/>
            </p:nvSpPr>
            <p:spPr bwMode="auto">
              <a:xfrm flipH="1">
                <a:off x="521" y="1706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" sz="1200">
                  <a:latin typeface="Arial"/>
                  <a:cs typeface="Arial"/>
                </a:endParaRPr>
              </a:p>
            </p:txBody>
          </p:sp>
          <p:sp>
            <p:nvSpPr>
              <p:cNvPr id="35" name="Line 21"/>
              <p:cNvSpPr>
                <a:spLocks noChangeShapeType="1"/>
              </p:cNvSpPr>
              <p:nvPr/>
            </p:nvSpPr>
            <p:spPr bwMode="auto">
              <a:xfrm flipH="1">
                <a:off x="521" y="1117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" sz="1200">
                  <a:latin typeface="Arial"/>
                  <a:cs typeface="Arial"/>
                </a:endParaRPr>
              </a:p>
            </p:txBody>
          </p:sp>
        </p:grpSp>
        <p:sp>
          <p:nvSpPr>
            <p:cNvPr id="19" name="Text Box 27"/>
            <p:cNvSpPr txBox="1">
              <a:spLocks noChangeArrowheads="1"/>
            </p:cNvSpPr>
            <p:nvPr/>
          </p:nvSpPr>
          <p:spPr bwMode="auto">
            <a:xfrm>
              <a:off x="90" y="754"/>
              <a:ext cx="431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sz="1200">
                  <a:latin typeface="Arial"/>
                  <a:cs typeface="Arial"/>
                </a:rPr>
                <a:t>5.000</a:t>
              </a:r>
            </a:p>
          </p:txBody>
        </p:sp>
        <p:sp>
          <p:nvSpPr>
            <p:cNvPr id="20" name="Text Box 28"/>
            <p:cNvSpPr txBox="1">
              <a:spLocks noChangeArrowheads="1"/>
            </p:cNvSpPr>
            <p:nvPr/>
          </p:nvSpPr>
          <p:spPr bwMode="auto">
            <a:xfrm>
              <a:off x="90" y="1352"/>
              <a:ext cx="431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sz="1200">
                  <a:latin typeface="Arial"/>
                  <a:cs typeface="Arial"/>
                </a:rPr>
                <a:t>4.000</a:t>
              </a:r>
            </a:p>
          </p:txBody>
        </p:sp>
        <p:sp>
          <p:nvSpPr>
            <p:cNvPr id="21" name="Text Box 29"/>
            <p:cNvSpPr txBox="1">
              <a:spLocks noChangeArrowheads="1"/>
            </p:cNvSpPr>
            <p:nvPr/>
          </p:nvSpPr>
          <p:spPr bwMode="auto">
            <a:xfrm>
              <a:off x="90" y="1942"/>
              <a:ext cx="431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sz="1200">
                  <a:latin typeface="Arial"/>
                  <a:cs typeface="Arial"/>
                </a:rPr>
                <a:t>3.000</a:t>
              </a:r>
            </a:p>
          </p:txBody>
        </p:sp>
        <p:sp>
          <p:nvSpPr>
            <p:cNvPr id="22" name="Text Box 30"/>
            <p:cNvSpPr txBox="1">
              <a:spLocks noChangeArrowheads="1"/>
            </p:cNvSpPr>
            <p:nvPr/>
          </p:nvSpPr>
          <p:spPr bwMode="auto">
            <a:xfrm>
              <a:off x="90" y="2531"/>
              <a:ext cx="431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sz="1200">
                  <a:latin typeface="Arial"/>
                  <a:cs typeface="Arial"/>
                </a:rPr>
                <a:t>2.000</a:t>
              </a:r>
            </a:p>
          </p:txBody>
        </p:sp>
        <p:sp>
          <p:nvSpPr>
            <p:cNvPr id="23" name="Text Box 31"/>
            <p:cNvSpPr txBox="1">
              <a:spLocks noChangeArrowheads="1"/>
            </p:cNvSpPr>
            <p:nvPr/>
          </p:nvSpPr>
          <p:spPr bwMode="auto">
            <a:xfrm>
              <a:off x="90" y="3121"/>
              <a:ext cx="431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sz="1200">
                  <a:latin typeface="Arial"/>
                  <a:cs typeface="Arial"/>
                </a:rPr>
                <a:t>1.000</a:t>
              </a:r>
            </a:p>
          </p:txBody>
        </p:sp>
        <p:sp>
          <p:nvSpPr>
            <p:cNvPr id="24" name="Text Box 32"/>
            <p:cNvSpPr txBox="1">
              <a:spLocks noChangeArrowheads="1"/>
            </p:cNvSpPr>
            <p:nvPr/>
          </p:nvSpPr>
          <p:spPr bwMode="auto">
            <a:xfrm>
              <a:off x="22" y="3711"/>
              <a:ext cx="431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s-ES" sz="1200">
                  <a:latin typeface="Arial"/>
                  <a:cs typeface="Arial"/>
                </a:rPr>
                <a:t>0</a:t>
              </a:r>
            </a:p>
          </p:txBody>
        </p:sp>
        <p:sp>
          <p:nvSpPr>
            <p:cNvPr id="25" name="Text Box 33"/>
            <p:cNvSpPr txBox="1">
              <a:spLocks noChangeArrowheads="1"/>
            </p:cNvSpPr>
            <p:nvPr/>
          </p:nvSpPr>
          <p:spPr bwMode="auto">
            <a:xfrm>
              <a:off x="113" y="655"/>
              <a:ext cx="726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sz="600">
                  <a:latin typeface="Arial"/>
                  <a:cs typeface="Arial"/>
                </a:rPr>
                <a:t>Millones de €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 smtClean="0"/>
              <a:t>Agricultor activo &amp; actividad agraria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s-ES" dirty="0" smtClean="0"/>
              <a:t>La definición de una lista negativa concreta de personas jurídicas que no pueden recibir ayudas (salvo que demuestren que los pagos directos representan más del 5 % de sus ingresos no agrarios o que cumplan la regla del 20 %).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dirty="0" smtClean="0"/>
              <a:t>La aplicación de la “regla del 20 %” para determinar si el solicitante corre con el “riesgo empresarial” de la actividad que declara.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La aplicación del concepto de riesgo empresarial, que afecta a todos los beneficiarios, pero que se comprobará en particular a los que no cumplan la regla del 20  %. </a:t>
            </a:r>
          </a:p>
          <a:p>
            <a:pPr marL="514350" indent="-514350">
              <a:buNone/>
            </a:pPr>
            <a:r>
              <a:rPr lang="es-ES" dirty="0" smtClean="0"/>
              <a:t>	Asumir el riesgo empresarial significa que el beneficiario es el titular de la explotación que declara (agrícola o ganadera), que es el titular de los registros que exige la normativa mantener, que asume los costes y recibe los ingresos de la actividad de la explotación y que es el responsable a todos los efectos de la actividad que se realiza. </a:t>
            </a: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 smtClean="0"/>
              <a:t>Agricultor activo &amp; actividad agraria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342900" lvl="0" indent="-342900">
              <a:buFont typeface="+mj-lt"/>
              <a:buAutoNum type="arabicPeriod" startAt="4"/>
            </a:pPr>
            <a:r>
              <a:rPr lang="es-ES" sz="1800" dirty="0" smtClean="0"/>
              <a:t>La no asignación de derechos de pago básico sobre superficies de pasto a los que no sean ganaderos.</a:t>
            </a:r>
          </a:p>
          <a:p>
            <a:pPr marL="342900" indent="-342900">
              <a:buFont typeface="+mj-lt"/>
              <a:buAutoNum type="arabicPeriod" startAt="4"/>
            </a:pPr>
            <a:r>
              <a:rPr lang="es-ES" sz="1800" dirty="0" smtClean="0"/>
              <a:t> La exigencia de que todas las explotaciones estén registradas.</a:t>
            </a:r>
          </a:p>
          <a:p>
            <a:pPr marL="342900" indent="-342900">
              <a:buFont typeface="+mj-lt"/>
              <a:buAutoNum type="arabicPeriod" startAt="4"/>
            </a:pPr>
            <a:r>
              <a:rPr lang="es-ES" sz="1800" dirty="0" smtClean="0"/>
              <a:t> La definición de actividades concretas de mantenimiento sobre la superficie declarada, cuando no se declare un cultivo.</a:t>
            </a:r>
          </a:p>
          <a:p>
            <a:pPr marL="342900" indent="-342900">
              <a:buFont typeface="+mj-lt"/>
              <a:buAutoNum type="arabicPeriod" startAt="4"/>
            </a:pPr>
            <a:r>
              <a:rPr lang="es-ES" sz="1800" dirty="0" smtClean="0"/>
              <a:t> En el caso de superficies de pastos, el establecimiento de una carga ganadera mínima (0,20 UGM/ha) para justificar la actividad sobre este tipo de superficie o, en caso de no alcanzarse, la definición de actividades concretas de pastoreo, desbroce o siega.</a:t>
            </a:r>
          </a:p>
          <a:p>
            <a:pPr marL="342900" indent="-342900">
              <a:buFont typeface="+mj-lt"/>
              <a:buAutoNum type="arabicPeriod" startAt="4"/>
            </a:pPr>
            <a:r>
              <a:rPr lang="es-ES" sz="1800" dirty="0" smtClean="0"/>
              <a:t> La definición de criterios concretos para considerar que una superficie está abandonada.</a:t>
            </a:r>
          </a:p>
          <a:p>
            <a:pPr marL="342900" indent="-342900">
              <a:buFont typeface="+mj-lt"/>
              <a:buAutoNum type="arabicPeriod" startAt="4"/>
            </a:pPr>
            <a:r>
              <a:rPr lang="es-ES" sz="1800" dirty="0" smtClean="0"/>
              <a:t> El establecimiento como criterio de riesgo el que una misma parcela se declare durante 3 años o más en barbecho o que una superficie de pasto se declare mantenida sin pastoreo.</a:t>
            </a:r>
          </a:p>
          <a:p>
            <a:pPr marL="342900" indent="-342900">
              <a:buFont typeface="+mj-lt"/>
              <a:buAutoNum type="arabicPeriod" startAt="4"/>
            </a:pPr>
            <a:r>
              <a:rPr lang="es-ES" sz="1800" dirty="0" smtClean="0"/>
              <a:t> La exigencia de veracidad a las solicitudes de ayuda, de manera que bajo una declaración falsa, incompleta o negligente no se oculte una ausencia de actividad.</a:t>
            </a:r>
            <a:endParaRPr lang="es-E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 smtClean="0"/>
              <a:t>Pago básico</a:t>
            </a:r>
            <a:endParaRPr lang="es-ES" b="1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sz="2400" dirty="0" smtClean="0">
                <a:latin typeface="Cambria" pitchFamily="18" charset="0"/>
              </a:rPr>
              <a:t>Es un </a:t>
            </a:r>
            <a:r>
              <a:rPr lang="es-ES" sz="2400" b="1" dirty="0" smtClean="0">
                <a:latin typeface="Cambria" pitchFamily="18" charset="0"/>
              </a:rPr>
              <a:t>pago desvinculado </a:t>
            </a:r>
            <a:r>
              <a:rPr lang="es-ES" sz="2400" dirty="0" smtClean="0">
                <a:latin typeface="Cambria" pitchFamily="18" charset="0"/>
              </a:rPr>
              <a:t>de la producción, basado en la asignación de derechos transmisibles por hectárea elegible, similar al Pago Único, aunque de importe unitario inferior, equivalente aproximadamente a algo más de la mitad del Pago Único.</a:t>
            </a:r>
          </a:p>
          <a:p>
            <a:r>
              <a:rPr lang="es-ES" sz="2400" dirty="0" smtClean="0">
                <a:latin typeface="Cambria" pitchFamily="18" charset="0"/>
              </a:rPr>
              <a:t>Es un </a:t>
            </a:r>
            <a:r>
              <a:rPr lang="es-ES" sz="2400" b="1" dirty="0" smtClean="0">
                <a:latin typeface="Cambria" pitchFamily="18" charset="0"/>
              </a:rPr>
              <a:t>pago regionalizado </a:t>
            </a:r>
            <a:r>
              <a:rPr lang="es-ES" sz="2400" dirty="0" smtClean="0">
                <a:latin typeface="Cambria" pitchFamily="18" charset="0"/>
              </a:rPr>
              <a:t>y sujeto a convergencia con el importe medio que resulte en cada región en 2015.</a:t>
            </a:r>
          </a:p>
          <a:p>
            <a:r>
              <a:rPr lang="es-ES" sz="2400" dirty="0" smtClean="0">
                <a:latin typeface="Cambria" pitchFamily="18" charset="0"/>
              </a:rPr>
              <a:t>Recibirán una </a:t>
            </a:r>
            <a:r>
              <a:rPr lang="es-ES" sz="2400" b="1" dirty="0" smtClean="0">
                <a:latin typeface="Cambria" pitchFamily="18" charset="0"/>
              </a:rPr>
              <a:t>asignación de pago básico</a:t>
            </a:r>
            <a:r>
              <a:rPr lang="es-ES" sz="2400" dirty="0" smtClean="0">
                <a:latin typeface="Cambria" pitchFamily="18" charset="0"/>
              </a:rPr>
              <a:t>, los agricultores activos que hayan cobrado alguna ayuda directa en 2013, por las hectáreas que soliciten en 2015, con el límite de las hectáreas con derecho a ayuda en 2013, por un importe proporcional al cobrado en la solicitud de ayuda de 2014.</a:t>
            </a:r>
          </a:p>
          <a:p>
            <a:r>
              <a:rPr lang="es-ES" sz="2400" dirty="0" smtClean="0">
                <a:latin typeface="Cambria" pitchFamily="18" charset="0"/>
              </a:rPr>
              <a:t>La transmisión del “</a:t>
            </a:r>
            <a:r>
              <a:rPr lang="es-ES" sz="2400" b="1" dirty="0" smtClean="0">
                <a:latin typeface="Cambria" pitchFamily="18" charset="0"/>
              </a:rPr>
              <a:t>derecho a recibir derechos</a:t>
            </a:r>
            <a:r>
              <a:rPr lang="es-ES" sz="2400" dirty="0" smtClean="0">
                <a:latin typeface="Cambria" pitchFamily="18" charset="0"/>
              </a:rPr>
              <a:t>” y la necesidad de formalizar debidamente los </a:t>
            </a:r>
            <a:r>
              <a:rPr lang="es-ES" sz="2400" b="1" dirty="0" smtClean="0">
                <a:latin typeface="Cambria" pitchFamily="18" charset="0"/>
              </a:rPr>
              <a:t>contratos de arrendamiento</a:t>
            </a:r>
            <a:r>
              <a:rPr lang="es-ES" sz="2400" dirty="0" smtClean="0">
                <a:latin typeface="Cambria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 smtClean="0"/>
              <a:t>Regionalización del pago básico</a:t>
            </a:r>
            <a:endParaRPr lang="es-ES" b="1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ES" sz="2400" dirty="0" smtClean="0">
                <a:latin typeface="Cambria" pitchFamily="18" charset="0"/>
              </a:rPr>
              <a:t>Un modelo que pretende reflejar la diversidad productiva de España. Está basado en la diferenciación de importes para las superficies de:</a:t>
            </a:r>
          </a:p>
          <a:p>
            <a:pPr lvl="1"/>
            <a:r>
              <a:rPr lang="es-ES" sz="2200" dirty="0" smtClean="0">
                <a:latin typeface="Cambria" pitchFamily="18" charset="0"/>
              </a:rPr>
              <a:t>Cultivos herbáceos: distinguiendo secano de regadío.</a:t>
            </a:r>
          </a:p>
          <a:p>
            <a:pPr lvl="1"/>
            <a:r>
              <a:rPr lang="es-ES" sz="2200" dirty="0" smtClean="0">
                <a:latin typeface="Cambria" pitchFamily="18" charset="0"/>
              </a:rPr>
              <a:t>Cultivos permanentes.</a:t>
            </a:r>
          </a:p>
          <a:p>
            <a:pPr lvl="1"/>
            <a:r>
              <a:rPr lang="es-ES" sz="2200" dirty="0" smtClean="0">
                <a:latin typeface="Cambria" pitchFamily="18" charset="0"/>
              </a:rPr>
              <a:t>Pastos permanentes.</a:t>
            </a:r>
          </a:p>
          <a:p>
            <a:r>
              <a:rPr lang="es-ES" dirty="0" smtClean="0">
                <a:latin typeface="Cambria" pitchFamily="18" charset="0"/>
              </a:rPr>
              <a:t>El modelo inicial de 24 regiones, en el que bajo una misma región se agrupaban superficies de distinto tipo, pasará a tener 50 regiones, en el que, en cada región ya sólo habrá superficies de un solo tipo.</a:t>
            </a:r>
          </a:p>
          <a:p>
            <a:r>
              <a:rPr lang="es-ES" dirty="0" smtClean="0">
                <a:latin typeface="Cambria" pitchFamily="18" charset="0"/>
              </a:rPr>
              <a:t>A los efectos de agricultores y ganaderos, los mapas que conocen apenas sufren variaciones.</a:t>
            </a:r>
          </a:p>
          <a:p>
            <a:endParaRPr lang="es-ES" dirty="0" smtClean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 smtClean="0"/>
              <a:t>Convergencia</a:t>
            </a:r>
            <a:endParaRPr lang="es-ES" b="1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>
                <a:latin typeface="Cambria" pitchFamily="18" charset="0"/>
              </a:rPr>
              <a:t>Las reglas de convergencia no cambian: 60/90/30:</a:t>
            </a:r>
          </a:p>
          <a:p>
            <a:pPr lvl="1"/>
            <a:r>
              <a:rPr lang="es-ES" dirty="0" smtClean="0">
                <a:latin typeface="Cambria" pitchFamily="18" charset="0"/>
              </a:rPr>
              <a:t>Cuando el valor unitario inicial (€/ha) sea inferior al 60 % de la media de la región, se incrementará hasta dicho valor en cinco años.</a:t>
            </a:r>
          </a:p>
          <a:p>
            <a:pPr lvl="1"/>
            <a:r>
              <a:rPr lang="es-ES" dirty="0" smtClean="0">
                <a:latin typeface="Cambria" pitchFamily="18" charset="0"/>
              </a:rPr>
              <a:t>Cuando el valor unitario inicial (€/ha) se encuentre entre el 60 y el 90 % de la media de la región, se incrementará en cinco años en 1/3 parte de la diferencia entre dicho valor y el 90 % de la media.</a:t>
            </a:r>
          </a:p>
          <a:p>
            <a:pPr lvl="1"/>
            <a:r>
              <a:rPr lang="es-ES" dirty="0" smtClean="0">
                <a:latin typeface="Cambria" pitchFamily="18" charset="0"/>
              </a:rPr>
              <a:t>Cuando el valor unitario inicial (€/ha) sea superior a la media de la región, como máximo, podrá reducirse en un 30 %.</a:t>
            </a:r>
          </a:p>
          <a:p>
            <a:r>
              <a:rPr lang="es-ES" dirty="0" smtClean="0">
                <a:latin typeface="Cambria" pitchFamily="18" charset="0"/>
              </a:rPr>
              <a:t>Las variaciones se refieren al período 2015 – 2019, en cinco tramos anuales.</a:t>
            </a:r>
          </a:p>
        </p:txBody>
      </p:sp>
    </p:spTree>
  </p:cSld>
  <p:clrMapOvr>
    <a:masterClrMapping/>
  </p:clrMapOvr>
</p:sld>
</file>

<file path=ppt/theme/_rels/theme1.xml.rels><?xml version="1.0" encoding="UTF-8"?>

<Relationships xmlns="http://schemas.openxmlformats.org/package/2006/relationships">
  <Relationship Id="rId1" Type="http://schemas.openxmlformats.org/officeDocument/2006/relationships/image" Target="../media/image1.jpeg"/>
</Relationships>
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104</TotalTime>
  <Words>1205</Words>
  <Application>Microsoft Office PowerPoint</Application>
  <PresentationFormat>Presentación en pantalla (4:3)</PresentationFormat>
  <Paragraphs>136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Equidad</vt:lpstr>
      <vt:lpstr>PAC 2015 - 2020</vt:lpstr>
      <vt:lpstr>Aplicación de la Reforma de la PAC 2015 - 2020</vt:lpstr>
      <vt:lpstr>El nuevo sistema de ayudas directas</vt:lpstr>
      <vt:lpstr>El nuevo sistema de ayudas directas</vt:lpstr>
      <vt:lpstr>Agricultor activo &amp; actividad agraria</vt:lpstr>
      <vt:lpstr>Agricultor activo &amp; actividad agraria</vt:lpstr>
      <vt:lpstr>Pago básico</vt:lpstr>
      <vt:lpstr>Regionalización del pago básico</vt:lpstr>
      <vt:lpstr>Convergencia</vt:lpstr>
      <vt:lpstr>Pago verde</vt:lpstr>
      <vt:lpstr>Ayudas acopladas</vt:lpstr>
      <vt:lpstr>Ayudas acopladas</vt:lpstr>
      <vt:lpstr>Jóvenes agricultores</vt:lpstr>
      <vt:lpstr>No sólo ayudan las ayudas</vt:lpstr>
      <vt:lpstr>Comentarios finales</vt:lpstr>
    </vt:vector>
  </TitlesOfParts>
  <LinksUpToDate>false</LinksUpToDate>
  <SharedDoc>false</SharedDoc>
  <HyperlinksChanged>false</HyperlinksChanged>
  <AppVersion>12.0000</AppVersion>
  <Manager/>
  <Company/>
</Properties>
</file>

<file path=docProps/core.xml><?xml version="1.0" encoding="utf-8"?>
<coreProperties xmlns="http://schemas.openxmlformats.org/package/2006/metadata/core-properties" xmlns:cp="http://schemas.openxmlformats.org/package/2006/metadata/core-properties" xmlns:dc="http://purl.org/dc/elements/1.1/" xmlns:dcterms="http://purl.org/dc/terms/" xmlns:xsi="http://www.w3.org/2001/XMLSchema-instance">
  <dcterms:created xsi:type="dcterms:W3CDTF">2014-11-29T09:17:57Z</dcterms:created>
  <dcterms:modified xsi:type="dcterms:W3CDTF">2015-01-30T07:13:05Z</dcterms:modified>
</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1089279470</vt:i4>
  </property>
  <property fmtid="{D5CDD505-2E9C-101B-9397-08002B2CF9AE}" pid="3" name="_NewReviewCycle">
    <vt:lpwstr/>
  </property>
  <property fmtid="{D5CDD505-2E9C-101B-9397-08002B2CF9AE}" pid="4" name="_EmailSubject">
    <vt:lpwstr>Publicacion Ponencias Web</vt:lpwstr>
  </property>
  <property fmtid="{D5CDD505-2E9C-101B-9397-08002B2CF9AE}" pid="5" name="_AuthorEmail">
    <vt:lpwstr>jaolivares@lacaixa.es</vt:lpwstr>
  </property>
  <property fmtid="{D5CDD505-2E9C-101B-9397-08002B2CF9AE}" pid="6" name="_AuthorEmailDisplayName">
    <vt:lpwstr>JOSE ALBERTO OLIVARES GALERA</vt:lpwstr>
  </property>
</Properties>
</file>